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2"/>
  </p:sldMasterIdLst>
  <p:notesMasterIdLst>
    <p:notesMasterId r:id="rId14"/>
  </p:notesMasterIdLst>
  <p:sldIdLst>
    <p:sldId id="256" r:id="rId3"/>
    <p:sldId id="257" r:id="rId4"/>
    <p:sldId id="258" r:id="rId5"/>
    <p:sldId id="266" r:id="rId6"/>
    <p:sldId id="267" r:id="rId7"/>
    <p:sldId id="259" r:id="rId8"/>
    <p:sldId id="260" r:id="rId9"/>
    <p:sldId id="261" r:id="rId10"/>
    <p:sldId id="262" r:id="rId11"/>
    <p:sldId id="263" r:id="rId12"/>
    <p:sldId id="265" r:id="rId13"/>
  </p:sldIdLst>
  <p:sldSz cx="9144000" cy="5143500" type="screen16x9"/>
  <p:notesSz cx="6858000" cy="9144000"/>
  <p:embeddedFontLst>
    <p:embeddedFont>
      <p:font typeface="Cavolini" panose="03000502040302020204" pitchFamily="66" charset="0"/>
      <p:regular r:id="rId15"/>
      <p:bold r:id="rId16"/>
      <p:italic r:id="rId17"/>
      <p:boldItalic r:id="rId18"/>
    </p:embeddedFont>
    <p:embeddedFont>
      <p:font typeface="Google Sans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660"/>
  </p:normalViewPr>
  <p:slideViewPr>
    <p:cSldViewPr snapToGrid="0">
      <p:cViewPr varScale="1">
        <p:scale>
          <a:sx n="78" d="100"/>
          <a:sy n="78" d="100"/>
        </p:scale>
        <p:origin x="964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b357bd68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b357bd68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b357bd68a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6b357bd68a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6b357bd68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6b357bd68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b357bd68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b357bd68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335E61C5-6440-067B-AD37-456326EB6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b357bd68a_0_28:notes">
            <a:extLst>
              <a:ext uri="{FF2B5EF4-FFF2-40B4-BE49-F238E27FC236}">
                <a16:creationId xmlns:a16="http://schemas.microsoft.com/office/drawing/2014/main" id="{973D1B2A-7B4E-24F6-8ACC-3CD801079C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b357bd68a_0_28:notes">
            <a:extLst>
              <a:ext uri="{FF2B5EF4-FFF2-40B4-BE49-F238E27FC236}">
                <a16:creationId xmlns:a16="http://schemas.microsoft.com/office/drawing/2014/main" id="{CB0C4235-8AFE-120E-58C7-498F569F30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873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>
          <a:extLst>
            <a:ext uri="{FF2B5EF4-FFF2-40B4-BE49-F238E27FC236}">
              <a16:creationId xmlns:a16="http://schemas.microsoft.com/office/drawing/2014/main" id="{D4E7A623-FA1F-51AC-C14A-9D852C81D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b357bd68a_0_28:notes">
            <a:extLst>
              <a:ext uri="{FF2B5EF4-FFF2-40B4-BE49-F238E27FC236}">
                <a16:creationId xmlns:a16="http://schemas.microsoft.com/office/drawing/2014/main" id="{03804278-678E-0BB6-E5BE-FDA6EC023E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b357bd68a_0_28:notes">
            <a:extLst>
              <a:ext uri="{FF2B5EF4-FFF2-40B4-BE49-F238E27FC236}">
                <a16:creationId xmlns:a16="http://schemas.microsoft.com/office/drawing/2014/main" id="{53EE29DF-FD2E-1E8E-8C09-C1180DA124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99156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b357bd68a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b357bd68a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6b357bd68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6b357bd68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b357bd68a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b357bd68a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b357bd68a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6b357bd68a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" name="expertsource_Lsetting_footer">
            <a:extLst>
              <a:ext uri="{FF2B5EF4-FFF2-40B4-BE49-F238E27FC236}">
                <a16:creationId xmlns:a16="http://schemas.microsoft.com/office/drawing/2014/main" id="{2A2ED173-25F4-4E4A-D25C-0E974450F6A7}"/>
              </a:ext>
            </a:extLst>
          </p:cNvPr>
          <p:cNvSpPr txBox="1"/>
          <p:nvPr userDrawn="1"/>
        </p:nvSpPr>
        <p:spPr>
          <a:xfrm>
            <a:off x="304800" y="4635500"/>
            <a:ext cx="1499128" cy="246221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r>
              <a:rPr lang="en-IN" sz="1000">
                <a:solidFill>
                  <a:srgbClr val="0225FF"/>
                </a:solidFill>
                <a:latin typeface="Calibri" panose="020F0502020204030204" pitchFamily="34" charset="0"/>
              </a:rPr>
              <a:t>Classification | INTERNAL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 title="Frame 15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6328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265450" y="3133200"/>
            <a:ext cx="8520600" cy="17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Team Details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342900">
              <a:buSzPts val="1800"/>
              <a:buFont typeface="Google Sans"/>
              <a:buAutoNum type="alphaLcPeriod"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Team name: </a:t>
            </a:r>
            <a:r>
              <a:rPr lang="en-IN" sz="1800" b="1" dirty="0"/>
              <a:t>Gradient Rebels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342900">
              <a:buSzPts val="1800"/>
              <a:buFont typeface="Google Sans"/>
              <a:buAutoNum type="alphaLcPeriod"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Team leader name: </a:t>
            </a:r>
            <a:r>
              <a:rPr lang="en-IN" sz="1800" b="1" dirty="0"/>
              <a:t>Mohammad Tarique Anjum 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342900">
              <a:buSzPts val="1800"/>
              <a:buFont typeface="Google Sans"/>
              <a:buAutoNum type="alphaLcPeriod"/>
            </a:pPr>
            <a:r>
              <a:rPr lang="en-GB" sz="1800" b="1" dirty="0">
                <a:latin typeface="Google Sans"/>
                <a:ea typeface="Google Sans"/>
                <a:cs typeface="Google Sans"/>
                <a:sym typeface="Google Sans"/>
              </a:rPr>
              <a:t>Problem statement: </a:t>
            </a:r>
            <a:r>
              <a:rPr lang="en-US" sz="1800" b="1" dirty="0"/>
              <a:t>Let AI Speak to Your Money</a:t>
            </a: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2" name="Google Shape;112;p20" title="Frame 15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201000" y="784175"/>
            <a:ext cx="89430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Google Sans"/>
                <a:ea typeface="Google Sans"/>
                <a:cs typeface="Google Sans"/>
                <a:sym typeface="Google Sans"/>
              </a:rPr>
              <a:t>Wireframes/Mock diagrams of the proposed solution (optional)</a:t>
            </a:r>
            <a:endParaRPr sz="16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798F4D-8639-5409-52A1-A0C9C9B172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664" y="1392440"/>
            <a:ext cx="4980444" cy="333689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 title="Frame 15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4" title="Frame 15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06136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201000" y="784175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600" b="1" dirty="0">
                <a:latin typeface="Google Sans"/>
                <a:ea typeface="Google Sans"/>
                <a:cs typeface="Google Sans"/>
                <a:sym typeface="Google Sans"/>
              </a:rPr>
              <a:t>Brief about the idea : </a:t>
            </a:r>
            <a:r>
              <a:rPr lang="en-US" sz="1600" b="1" dirty="0"/>
              <a:t>Wealth Whisperer – Your Personal AI Investment Agent</a:t>
            </a: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B931698-4621-54B6-084D-351AB54008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000" y="1519902"/>
            <a:ext cx="8228143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 dirty="0"/>
              <a:t>Wealth Whisperer</a:t>
            </a:r>
            <a:r>
              <a:rPr lang="en-US" sz="1600" dirty="0"/>
              <a:t> is a revolutionary AI-powered financial advisor designed to proactively and intelligently manage your personal investments. Unlike traditional wealth management apps that simply display financial information or generic insights, </a:t>
            </a:r>
            <a:r>
              <a:rPr lang="en-US" sz="1600" b="1" dirty="0"/>
              <a:t>Wealth Whisperer</a:t>
            </a:r>
            <a:r>
              <a:rPr lang="en-US" sz="1600" dirty="0"/>
              <a:t> actively evaluates your financial health, monitors real-time market conditions, analyzes news and sentiment, and aligns all these insights with your unique financial goals and risk tolerance.</a:t>
            </a:r>
          </a:p>
          <a:p>
            <a:pPr algn="ctr"/>
            <a:r>
              <a:rPr lang="en-US" sz="1600" dirty="0"/>
              <a:t>It doesn't just recommend—it acts. Using seamless integration with the Fi Multi-Channel Payment (Fi MCP) ecosystem, the agent can instantly execute fund reallocations, smartly investing idle funds and optimizing your financial portfolio in real-time.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5" title="Frame 15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201000" y="784175"/>
            <a:ext cx="89430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Google Sans"/>
                <a:ea typeface="Google Sans"/>
                <a:cs typeface="Google Sans"/>
                <a:sym typeface="Google Sans"/>
              </a:rPr>
              <a:t>Opportunities</a:t>
            </a: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Google Sans"/>
              <a:buChar char="●"/>
            </a:pPr>
            <a:r>
              <a:rPr lang="en-GB" sz="1600" dirty="0"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ideas?</a:t>
            </a:r>
            <a:endParaRPr sz="16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127000" lvl="0" algn="l" rtl="0">
              <a:spcBef>
                <a:spcPts val="0"/>
              </a:spcBef>
              <a:spcAft>
                <a:spcPts val="0"/>
              </a:spcAft>
              <a:buSzPts val="1600"/>
            </a:pPr>
            <a:endParaRPr sz="16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8BCAE82-AB3F-CFD1-69BB-171F1F67B3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957296"/>
              </p:ext>
            </p:extLst>
          </p:nvPr>
        </p:nvGraphicFramePr>
        <p:xfrm>
          <a:off x="601435" y="1830070"/>
          <a:ext cx="7987392" cy="2103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1232">
                  <a:extLst>
                    <a:ext uri="{9D8B030D-6E8A-4147-A177-3AD203B41FA5}">
                      <a16:colId xmlns:a16="http://schemas.microsoft.com/office/drawing/2014/main" val="1233969360"/>
                    </a:ext>
                  </a:extLst>
                </a:gridCol>
                <a:gridCol w="1331232">
                  <a:extLst>
                    <a:ext uri="{9D8B030D-6E8A-4147-A177-3AD203B41FA5}">
                      <a16:colId xmlns:a16="http://schemas.microsoft.com/office/drawing/2014/main" val="1591471995"/>
                    </a:ext>
                  </a:extLst>
                </a:gridCol>
                <a:gridCol w="1331232">
                  <a:extLst>
                    <a:ext uri="{9D8B030D-6E8A-4147-A177-3AD203B41FA5}">
                      <a16:colId xmlns:a16="http://schemas.microsoft.com/office/drawing/2014/main" val="2673504621"/>
                    </a:ext>
                  </a:extLst>
                </a:gridCol>
                <a:gridCol w="1331232">
                  <a:extLst>
                    <a:ext uri="{9D8B030D-6E8A-4147-A177-3AD203B41FA5}">
                      <a16:colId xmlns:a16="http://schemas.microsoft.com/office/drawing/2014/main" val="145741866"/>
                    </a:ext>
                  </a:extLst>
                </a:gridCol>
                <a:gridCol w="1331232">
                  <a:extLst>
                    <a:ext uri="{9D8B030D-6E8A-4147-A177-3AD203B41FA5}">
                      <a16:colId xmlns:a16="http://schemas.microsoft.com/office/drawing/2014/main" val="2583325670"/>
                    </a:ext>
                  </a:extLst>
                </a:gridCol>
                <a:gridCol w="1331232">
                  <a:extLst>
                    <a:ext uri="{9D8B030D-6E8A-4147-A177-3AD203B41FA5}">
                      <a16:colId xmlns:a16="http://schemas.microsoft.com/office/drawing/2014/main" val="439045865"/>
                    </a:ext>
                  </a:extLst>
                </a:gridCol>
              </a:tblGrid>
              <a:tr h="525954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057159"/>
                  </a:ext>
                </a:extLst>
              </a:tr>
              <a:tr h="525954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260604"/>
                  </a:ext>
                </a:extLst>
              </a:tr>
              <a:tr h="525954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49685"/>
                  </a:ext>
                </a:extLst>
              </a:tr>
              <a:tr h="525954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94681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D508542-D687-5CF9-4F5D-024D0EE647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998312"/>
              </p:ext>
            </p:extLst>
          </p:nvPr>
        </p:nvGraphicFramePr>
        <p:xfrm>
          <a:off x="578304" y="1477708"/>
          <a:ext cx="7987392" cy="2456179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331232">
                  <a:extLst>
                    <a:ext uri="{9D8B030D-6E8A-4147-A177-3AD203B41FA5}">
                      <a16:colId xmlns:a16="http://schemas.microsoft.com/office/drawing/2014/main" val="3555161319"/>
                    </a:ext>
                  </a:extLst>
                </a:gridCol>
                <a:gridCol w="1331232">
                  <a:extLst>
                    <a:ext uri="{9D8B030D-6E8A-4147-A177-3AD203B41FA5}">
                      <a16:colId xmlns:a16="http://schemas.microsoft.com/office/drawing/2014/main" val="2635468114"/>
                    </a:ext>
                  </a:extLst>
                </a:gridCol>
                <a:gridCol w="1331232">
                  <a:extLst>
                    <a:ext uri="{9D8B030D-6E8A-4147-A177-3AD203B41FA5}">
                      <a16:colId xmlns:a16="http://schemas.microsoft.com/office/drawing/2014/main" val="2576010523"/>
                    </a:ext>
                  </a:extLst>
                </a:gridCol>
                <a:gridCol w="1331232">
                  <a:extLst>
                    <a:ext uri="{9D8B030D-6E8A-4147-A177-3AD203B41FA5}">
                      <a16:colId xmlns:a16="http://schemas.microsoft.com/office/drawing/2014/main" val="3342062700"/>
                    </a:ext>
                  </a:extLst>
                </a:gridCol>
                <a:gridCol w="1331232">
                  <a:extLst>
                    <a:ext uri="{9D8B030D-6E8A-4147-A177-3AD203B41FA5}">
                      <a16:colId xmlns:a16="http://schemas.microsoft.com/office/drawing/2014/main" val="1900045536"/>
                    </a:ext>
                  </a:extLst>
                </a:gridCol>
                <a:gridCol w="1331232">
                  <a:extLst>
                    <a:ext uri="{9D8B030D-6E8A-4147-A177-3AD203B41FA5}">
                      <a16:colId xmlns:a16="http://schemas.microsoft.com/office/drawing/2014/main" val="829182211"/>
                    </a:ext>
                  </a:extLst>
                </a:gridCol>
              </a:tblGrid>
              <a:tr h="588099">
                <a:tc>
                  <a:txBody>
                    <a:bodyPr/>
                    <a:lstStyle/>
                    <a:p>
                      <a:r>
                        <a:rPr lang="en-IN"/>
                        <a:t>Platform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Passive Dashboards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Smart Reallocation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Personalized Advice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News-Driven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MCP Integration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5466464"/>
                  </a:ext>
                </a:extLst>
              </a:tr>
              <a:tr h="588099">
                <a:tc>
                  <a:txBody>
                    <a:bodyPr/>
                    <a:lstStyle/>
                    <a:p>
                      <a:r>
                        <a:rPr lang="en-IN" b="1" dirty="0" err="1"/>
                        <a:t>Groww</a:t>
                      </a:r>
                      <a:r>
                        <a:rPr lang="en-IN" b="1" dirty="0"/>
                        <a:t> / </a:t>
                      </a:r>
                      <a:r>
                        <a:rPr lang="en-IN" b="1" dirty="0" err="1"/>
                        <a:t>Zerodha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5838450"/>
                  </a:ext>
                </a:extLst>
              </a:tr>
              <a:tr h="345941">
                <a:tc>
                  <a:txBody>
                    <a:bodyPr/>
                    <a:lstStyle/>
                    <a:p>
                      <a:r>
                        <a:rPr lang="en-IN" b="1" dirty="0" err="1"/>
                        <a:t>Kuvera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Somewhat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7678664"/>
                  </a:ext>
                </a:extLst>
              </a:tr>
              <a:tr h="345941">
                <a:tc>
                  <a:txBody>
                    <a:bodyPr/>
                    <a:lstStyle/>
                    <a:p>
                      <a:r>
                        <a:rPr lang="en-IN" b="1" dirty="0" err="1"/>
                        <a:t>INDMoney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4673817"/>
                  </a:ext>
                </a:extLst>
              </a:tr>
              <a:tr h="588099">
                <a:tc>
                  <a:txBody>
                    <a:bodyPr/>
                    <a:lstStyle/>
                    <a:p>
                      <a:r>
                        <a:rPr lang="en-IN" b="1"/>
                        <a:t>Wealth Whisperer</a:t>
                      </a:r>
                      <a:endParaRPr lang="en-IN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/>
                        <a:t>✅</a:t>
                      </a:r>
                    </a:p>
                    <a:p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756835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97F8F37-B709-2042-DA76-6B27D0CC965D}"/>
              </a:ext>
            </a:extLst>
          </p:cNvPr>
          <p:cNvSpPr txBox="1"/>
          <p:nvPr/>
        </p:nvSpPr>
        <p:spPr>
          <a:xfrm>
            <a:off x="544284" y="4062690"/>
            <a:ext cx="81016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latin typeface="+mj-lt"/>
                <a:cs typeface="Cavolini" panose="020B0502040204020203" pitchFamily="66" charset="0"/>
              </a:rPr>
              <a:t>Example:</a:t>
            </a:r>
            <a:br>
              <a:rPr lang="en-US" dirty="0">
                <a:latin typeface="Cavolini" panose="020B0502040204020203" pitchFamily="66" charset="0"/>
                <a:cs typeface="Cavolini" panose="020B0502040204020203" pitchFamily="66" charset="0"/>
              </a:rPr>
            </a:br>
            <a:r>
              <a:rPr lang="en-US" sz="1000" dirty="0">
                <a:latin typeface="Cavolini" panose="020B0502040204020203" pitchFamily="66" charset="0"/>
                <a:cs typeface="Cavolini" panose="020B0502040204020203" pitchFamily="66" charset="0"/>
              </a:rPr>
              <a:t>“If Nifty drops 2%, most apps just display it. Wealth Whisperer alerts the user, explains the market trend in simple terms, recommends a safe Gilt move, provides a Mint article, and executes the transfer with one tap.”</a:t>
            </a:r>
            <a:endParaRPr lang="en-IN" sz="1000" dirty="0">
              <a:latin typeface="Cavolini" panose="020B0502040204020203" pitchFamily="66" charset="0"/>
              <a:cs typeface="Cavolini" panose="020B0502040204020203" pitchFamily="66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5CF0892B-BAFB-5F8B-25AC-5DDCDEA1A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A2A8CBA7-D7F0-58BD-18A3-0C1E67E4F04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519ECCC2-1D0E-DD7A-B9B5-9A50E2B954A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5" title="Frame 152.png">
            <a:extLst>
              <a:ext uri="{FF2B5EF4-FFF2-40B4-BE49-F238E27FC236}">
                <a16:creationId xmlns:a16="http://schemas.microsoft.com/office/drawing/2014/main" id="{1E7D6F87-9D51-E6EC-3DDC-DE55E8158C5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>
            <a:extLst>
              <a:ext uri="{FF2B5EF4-FFF2-40B4-BE49-F238E27FC236}">
                <a16:creationId xmlns:a16="http://schemas.microsoft.com/office/drawing/2014/main" id="{75BD4249-A57B-F611-78A5-293F96ADD159}"/>
              </a:ext>
            </a:extLst>
          </p:cNvPr>
          <p:cNvSpPr txBox="1"/>
          <p:nvPr/>
        </p:nvSpPr>
        <p:spPr>
          <a:xfrm>
            <a:off x="201000" y="784175"/>
            <a:ext cx="8943000" cy="628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Google Sans"/>
                <a:ea typeface="Google Sans"/>
                <a:cs typeface="Google Sans"/>
                <a:sym typeface="Google Sans"/>
              </a:rPr>
              <a:t>Opportunities</a:t>
            </a:r>
            <a:endParaRPr sz="16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Google Sans"/>
              <a:buChar char="●"/>
            </a:pPr>
            <a:r>
              <a:rPr lang="en-GB" sz="1600" dirty="0"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512359D-E02A-A917-373B-FA25BBBE53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521" y="1535256"/>
            <a:ext cx="8196958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2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Eliminates Inaction &amp; Overwhelm: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Most users don’t invest or reallocate funds due to fear, lack of knowledge, or decision fatigue.</a:t>
            </a:r>
            <a:b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→ </a:t>
            </a:r>
            <a:r>
              <a:rPr kumimoji="0" lang="en-US" altLang="en-US" sz="12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Wealth Whisperer</a:t>
            </a: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offers ready-to-act, low-friction suggestions, eliminating guesswork.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2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Reduces Idle Cash &amp; Missed Opportunities: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Idle money in savings loses value over time.</a:t>
            </a:r>
            <a:b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→ The agent monitors balances and automatically recommends short-term, goal-aligned investments (e.g., debt or gilt funds).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2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Bridges the Financial Literacy Gap: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Many users don’t understand when or why to move money.</a:t>
            </a:r>
            <a:b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→ The agent uses news-backed explanations and plain-language rationale to educate while acting.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2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Aligns Daily Behavior with Long-Term Goals: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Users often overspend or pause SIPs without realizing the long-term impact.</a:t>
            </a:r>
            <a:b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→ The system tracks goal progress and nudges users when habits derail financial plans.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2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Provides 24/7 Intelligent Support: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Most wealth advisors aren’t accessible in real-time.</a:t>
            </a:r>
            <a:b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→ Wealth Whisperer is an always-on AI agent—giving timely advice as markets or user contexts shift.</a:t>
            </a:r>
          </a:p>
        </p:txBody>
      </p:sp>
    </p:spTree>
    <p:extLst>
      <p:ext uri="{BB962C8B-B14F-4D97-AF65-F5344CB8AC3E}">
        <p14:creationId xmlns:p14="http://schemas.microsoft.com/office/powerpoint/2010/main" val="2583046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>
          <a:extLst>
            <a:ext uri="{FF2B5EF4-FFF2-40B4-BE49-F238E27FC236}">
              <a16:creationId xmlns:a16="http://schemas.microsoft.com/office/drawing/2014/main" id="{33B75B61-53D8-3D37-1FCB-59079B0F31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>
            <a:extLst>
              <a:ext uri="{FF2B5EF4-FFF2-40B4-BE49-F238E27FC236}">
                <a16:creationId xmlns:a16="http://schemas.microsoft.com/office/drawing/2014/main" id="{098B3606-097D-1EBC-FFB7-C5E2B7424C0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5E82B18A-88F6-64FA-A465-BECD4BAFF55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5" title="Frame 152.png">
            <a:extLst>
              <a:ext uri="{FF2B5EF4-FFF2-40B4-BE49-F238E27FC236}">
                <a16:creationId xmlns:a16="http://schemas.microsoft.com/office/drawing/2014/main" id="{2BEC8908-9F75-26A7-F02E-0376FC6E7C6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>
            <a:extLst>
              <a:ext uri="{FF2B5EF4-FFF2-40B4-BE49-F238E27FC236}">
                <a16:creationId xmlns:a16="http://schemas.microsoft.com/office/drawing/2014/main" id="{33ABBF1B-B97A-6F33-EC8A-9768257DAA99}"/>
              </a:ext>
            </a:extLst>
          </p:cNvPr>
          <p:cNvSpPr txBox="1"/>
          <p:nvPr/>
        </p:nvSpPr>
        <p:spPr>
          <a:xfrm>
            <a:off x="148753" y="669323"/>
            <a:ext cx="8943000" cy="604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Google Sans"/>
                <a:ea typeface="Google Sans"/>
                <a:cs typeface="Google Sans"/>
                <a:sym typeface="Google Sans"/>
              </a:rPr>
              <a:t>Opportunities</a:t>
            </a:r>
            <a:endParaRPr sz="16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Google Sans"/>
              <a:buChar char="●"/>
            </a:pPr>
            <a:r>
              <a:rPr lang="en-GB" sz="1600" dirty="0"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91ECD1-8E9D-14D9-646F-1115D93A6883}"/>
              </a:ext>
            </a:extLst>
          </p:cNvPr>
          <p:cNvSpPr txBox="1"/>
          <p:nvPr/>
        </p:nvSpPr>
        <p:spPr>
          <a:xfrm>
            <a:off x="408214" y="1690007"/>
            <a:ext cx="8424078" cy="3135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46970E7-BEEE-9A59-981E-599D2279F9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692" y="1586978"/>
            <a:ext cx="8268972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200" b="1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Proactive, Agentic AI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 just an advisor—it’s an autonomous agent that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thinks, explains, and acts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based on your financial goals, risk profile, and market changes.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Personalized, Goal-Aligned Investing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Every suggestion is deeply tailored to your lifestyle goals (e.g., “Europe 2026” or “Emergency Fund”)—not generic fund tips.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News-Backed, Explainable Recommendations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Every action is supported by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news and market sentiment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explained in plain language so users trust and understand every move.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Instant Execution via Fi MCP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 one tap, the agent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executes investments or fund reallocations in real-time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—eliminating friction and manual steps.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Transparent, Zero-Commission Guidance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hidden agendas, no product pushing—just unbiased,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fiduciary-like advice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focused on what's best for the user.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Always-On Companion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Available 24/7 to monitor, suggest, and act—even when you’re offline or distracted.</a:t>
            </a:r>
          </a:p>
        </p:txBody>
      </p:sp>
    </p:spTree>
    <p:extLst>
      <p:ext uri="{BB962C8B-B14F-4D97-AF65-F5344CB8AC3E}">
        <p14:creationId xmlns:p14="http://schemas.microsoft.com/office/powerpoint/2010/main" val="787386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" name="Google Shape;80;p16" title="Frame 15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201000" y="784175"/>
            <a:ext cx="89430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Google Sans"/>
                <a:ea typeface="Google Sans"/>
                <a:cs typeface="Google Sans"/>
                <a:sym typeface="Google Sans"/>
              </a:rPr>
              <a:t>List of features offered by the solution</a:t>
            </a:r>
            <a:endParaRPr sz="16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084FAF-4E8A-7468-BCC2-E34BB303B303}"/>
              </a:ext>
            </a:extLst>
          </p:cNvPr>
          <p:cNvSpPr txBox="1"/>
          <p:nvPr/>
        </p:nvSpPr>
        <p:spPr>
          <a:xfrm>
            <a:off x="311700" y="1279175"/>
            <a:ext cx="8154664" cy="3227511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r>
              <a:rPr lang="en-US" sz="900" b="1" dirty="0"/>
              <a:t>1. Smart Monitoring &amp; Insights</a:t>
            </a:r>
          </a:p>
          <a:p>
            <a:pPr marL="171450" lvl="1" indent="-171450">
              <a:buFont typeface="Wingdings" panose="05000000000000000000" pitchFamily="2" charset="2"/>
              <a:buChar char="ü"/>
            </a:pPr>
            <a:r>
              <a:rPr lang="en-US" sz="900" dirty="0"/>
              <a:t>Real-time tracking of market trends, Nifty movements, and sentiment</a:t>
            </a:r>
          </a:p>
          <a:p>
            <a:pPr marL="171450" lvl="1" indent="-171450">
              <a:buFont typeface="Wingdings" panose="05000000000000000000" pitchFamily="2" charset="2"/>
              <a:buChar char="ü"/>
            </a:pPr>
            <a:r>
              <a:rPr lang="en-US" sz="900" dirty="0"/>
              <a:t>Continuous assessment of user financial behavior and spending patterns</a:t>
            </a:r>
          </a:p>
          <a:p>
            <a:pPr marL="171450" lvl="1" indent="-171450">
              <a:buFont typeface="Wingdings" panose="05000000000000000000" pitchFamily="2" charset="2"/>
              <a:buChar char="ü"/>
            </a:pPr>
            <a:r>
              <a:rPr lang="en-US" sz="900" dirty="0"/>
              <a:t>Detection of idle funds and missed investment opportunities</a:t>
            </a:r>
          </a:p>
          <a:p>
            <a:r>
              <a:rPr lang="en-US" sz="900" b="1" dirty="0"/>
              <a:t>2.  Personalized Recommendations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Goal-based, risk-aligned fund suggestions (e.g., SIP, Gilt, Debt)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Proactive rebalancing based on market conditions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Contextual financial advice (e.g., “Consider shifting funds during volatility”)</a:t>
            </a:r>
          </a:p>
          <a:p>
            <a:r>
              <a:rPr lang="en-US" sz="900" b="1" dirty="0"/>
              <a:t>3,  News-Backed Explanations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Curated articles from trusted financial sources (Mint, </a:t>
            </a:r>
            <a:r>
              <a:rPr lang="en-US" sz="900" dirty="0" err="1"/>
              <a:t>MoneyControl</a:t>
            </a:r>
            <a:r>
              <a:rPr lang="en-US" sz="900" dirty="0"/>
              <a:t>, etc.)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Summarized insights using LLMs to explain complex topics simply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Justification for every recommendation—builds user trust</a:t>
            </a:r>
          </a:p>
          <a:p>
            <a:r>
              <a:rPr lang="en-US" sz="900" b="1" dirty="0"/>
              <a:t>4.  Instant Execution via Fi MCP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One-tap approval for fund reallocation or investment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Smart rules (e.g., auto-transfer idle cash if above ₹X threshold)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Seamless integration with Fi for real-time fund movement</a:t>
            </a:r>
          </a:p>
          <a:p>
            <a:r>
              <a:rPr lang="en-US" sz="900" b="1" dirty="0"/>
              <a:t>5.  Intelligent Nudges &amp; Alerts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Friendly reminders for paused SIPs or underfunded goals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Gentle nudges based on life events (“Want to boost your Diwali savings?”)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Budget deviation alerts with suggestions</a:t>
            </a:r>
          </a:p>
          <a:p>
            <a:r>
              <a:rPr lang="en-US" sz="900" b="1" dirty="0"/>
              <a:t>5.  Goal Tracking &amp; Visual Progress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Create, view, and modify multiple financial goals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Track monthly contribution, growth, and target completion rate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Get rewarded with motivational nudges and insights</a:t>
            </a:r>
          </a:p>
          <a:p>
            <a:r>
              <a:rPr lang="en-US" sz="900" b="1" dirty="0"/>
              <a:t>6.  Security &amp; Transparency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No commission-based advice—fully user-centric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Encrypted API communication with Fi MCP and storage systems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/>
              <a:t>Privacy-focused: data stored securely with user control</a:t>
            </a:r>
          </a:p>
          <a:p>
            <a:pPr marL="228600" indent="-228600">
              <a:buFont typeface="+mj-lt"/>
              <a:buAutoNum type="arabicPeriod"/>
            </a:pPr>
            <a:endParaRPr lang="en-US" sz="9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8" name="Google Shape;88;p17" title="Frame 15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201000" y="784175"/>
            <a:ext cx="89430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Google Sans"/>
                <a:ea typeface="Google Sans"/>
                <a:cs typeface="Google Sans"/>
                <a:sym typeface="Google Sans"/>
              </a:rPr>
              <a:t>Process flow diagram or use-case diagram</a:t>
            </a:r>
            <a:endParaRPr sz="16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CBDA5B-1D59-35F1-2A53-3748405DC3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721" y="1279175"/>
            <a:ext cx="8188779" cy="34355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" name="Google Shape;96;p18" title="Frame 15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201000" y="784175"/>
            <a:ext cx="89430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Google Sans"/>
                <a:ea typeface="Google Sans"/>
                <a:cs typeface="Google Sans"/>
                <a:sym typeface="Google Sans"/>
              </a:rPr>
              <a:t>Technologies to be used in the solution</a:t>
            </a:r>
            <a:endParaRPr sz="16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2EDF13-26BB-23C6-A663-41E5FA3F7DB3}"/>
              </a:ext>
            </a:extLst>
          </p:cNvPr>
          <p:cNvSpPr txBox="1"/>
          <p:nvPr/>
        </p:nvSpPr>
        <p:spPr>
          <a:xfrm>
            <a:off x="311700" y="1428750"/>
            <a:ext cx="8448579" cy="3437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9D60E6-0D6F-51D4-98E3-634604DB7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3682" y="1201312"/>
            <a:ext cx="5896636" cy="366460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" name="Google Shape;104;p19" title="Frame 15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201000" y="784175"/>
            <a:ext cx="8943000" cy="49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Google Sans"/>
                <a:ea typeface="Google Sans"/>
                <a:cs typeface="Google Sans"/>
                <a:sym typeface="Google Sans"/>
              </a:rPr>
              <a:t>Architecture diagram of the proposed solution</a:t>
            </a:r>
            <a:endParaRPr sz="16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21CEE6-DB19-955C-1409-401764D61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1253" y="1212193"/>
            <a:ext cx="4457929" cy="32069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Klassify>
  <SNO>1</SNO>
  <KDate>2025-07-07 22:31:16</KDate>
  <Classification>INTERNAL</Classification>
  <Subclassification/>
  <HostName>LV-SL1721</HostName>
  <Domain_User>LV-SL1721/danduprolu.stuthi.lv</Domain_User>
  <IPAdd>192.168.2.110</IPAdd>
  <FilePath>Idea Submission Deck _ Agentic AI Day.pptx  -  AutoRecovered</FilePath>
  <KID>E40D36236EE6638875242761044665</KID>
  <UniqueName/>
  <Suggested/>
  <Justification/>
  <KlassifyGUID>9e32c32c-583f-4f9f-b6fc-9c604d949496</KlassifyGUID>
</Klassify>
</file>

<file path=customXml/itemProps1.xml><?xml version="1.0" encoding="utf-8"?>
<ds:datastoreItem xmlns:ds="http://schemas.openxmlformats.org/officeDocument/2006/customXml" ds:itemID="{63C2747D-E2AD-47F0-8979-DCE6E3471622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1811</TotalTime>
  <Words>884</Words>
  <Application>Microsoft Office PowerPoint</Application>
  <PresentationFormat>On-screen Show (16:9)</PresentationFormat>
  <Paragraphs>90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Cavolini</vt:lpstr>
      <vt:lpstr>Google Sans</vt:lpstr>
      <vt:lpstr>Calibri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keywords>LV_INT3RNAL</cp:keywords>
  <cp:lastModifiedBy>Danduprolu Stuthi</cp:lastModifiedBy>
  <cp:revision>3</cp:revision>
  <dcterms:modified xsi:type="dcterms:W3CDTF">2025-07-08T09:36:23Z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lassifyGUID">
    <vt:lpwstr>9e32c32c-583f-4f9f-b6fc-9c604d949496</vt:lpwstr>
  </property>
  <property fmtid="{D5CDD505-2E9C-101B-9397-08002B2CF9AE}" pid="3" name="Classification">
    <vt:lpwstr>LV_INT3RNAL</vt:lpwstr>
  </property>
  <property fmtid="{D5CDD505-2E9C-101B-9397-08002B2CF9AE}" pid="4" name="Contains_PII">
    <vt:lpwstr>NO</vt:lpwstr>
  </property>
  <property fmtid="{D5CDD505-2E9C-101B-9397-08002B2CF9AE}" pid="5" name="KID">
    <vt:lpwstr>E40D36236EE6638875242761044665</vt:lpwstr>
  </property>
</Properties>
</file>